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0" r:id="rId3"/>
    <p:sldId id="288" r:id="rId4"/>
    <p:sldId id="289" r:id="rId5"/>
    <p:sldId id="298" r:id="rId6"/>
    <p:sldId id="299" r:id="rId7"/>
    <p:sldId id="292" r:id="rId8"/>
    <p:sldId id="293" r:id="rId9"/>
    <p:sldId id="294" r:id="rId10"/>
    <p:sldId id="295" r:id="rId11"/>
    <p:sldId id="296" r:id="rId12"/>
    <p:sldId id="297" r:id="rId13"/>
    <p:sldId id="300" r:id="rId14"/>
    <p:sldId id="275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DCAA"/>
    <a:srgbClr val="A3E7FF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843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4B105-BF1C-4B09-A426-61153C567B61}" type="datetimeFigureOut">
              <a:rPr lang="fr-FR" smtClean="0"/>
              <a:t>08/07/2026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F82-CFDC-40E6-B4BE-5FD27D6AB9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6564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4B105-BF1C-4B09-A426-61153C567B61}" type="datetimeFigureOut">
              <a:rPr lang="fr-FR" smtClean="0"/>
              <a:t>08/07/2026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F82-CFDC-40E6-B4BE-5FD27D6AB9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787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4B105-BF1C-4B09-A426-61153C567B61}" type="datetimeFigureOut">
              <a:rPr lang="fr-FR" smtClean="0"/>
              <a:t>08/07/2026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F82-CFDC-40E6-B4BE-5FD27D6AB9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5629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4B105-BF1C-4B09-A426-61153C567B61}" type="datetimeFigureOut">
              <a:rPr lang="fr-FR" smtClean="0"/>
              <a:t>08/07/2026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F82-CFDC-40E6-B4BE-5FD27D6AB9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5361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4B105-BF1C-4B09-A426-61153C567B61}" type="datetimeFigureOut">
              <a:rPr lang="fr-FR" smtClean="0"/>
              <a:t>08/07/2026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F82-CFDC-40E6-B4BE-5FD27D6AB9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9354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4B105-BF1C-4B09-A426-61153C567B61}" type="datetimeFigureOut">
              <a:rPr lang="fr-FR" smtClean="0"/>
              <a:t>08/07/2026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F82-CFDC-40E6-B4BE-5FD27D6AB9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8722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4B105-BF1C-4B09-A426-61153C567B61}" type="datetimeFigureOut">
              <a:rPr lang="fr-FR" smtClean="0"/>
              <a:t>08/07/2026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F82-CFDC-40E6-B4BE-5FD27D6AB9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7254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4B105-BF1C-4B09-A426-61153C567B61}" type="datetimeFigureOut">
              <a:rPr lang="fr-FR" smtClean="0"/>
              <a:t>08/07/2026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F82-CFDC-40E6-B4BE-5FD27D6AB9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3490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4B105-BF1C-4B09-A426-61153C567B61}" type="datetimeFigureOut">
              <a:rPr lang="fr-FR" smtClean="0"/>
              <a:t>08/07/2026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F82-CFDC-40E6-B4BE-5FD27D6AB9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0069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4B105-BF1C-4B09-A426-61153C567B61}" type="datetimeFigureOut">
              <a:rPr lang="fr-FR" smtClean="0"/>
              <a:t>08/07/2026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F82-CFDC-40E6-B4BE-5FD27D6AB9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4334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4B105-BF1C-4B09-A426-61153C567B61}" type="datetimeFigureOut">
              <a:rPr lang="fr-FR" smtClean="0"/>
              <a:t>08/07/2026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D6F82-CFDC-40E6-B4BE-5FD27D6AB9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7789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4B105-BF1C-4B09-A426-61153C567B61}" type="datetimeFigureOut">
              <a:rPr lang="fr-FR" smtClean="0"/>
              <a:t>08/07/2026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D6F82-CFDC-40E6-B4BE-5FD27D6AB9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1526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esmoulinsdemery-consultation.fr/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5F0F6-E6C6-8C4C-5AA8-A3F94A61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152B94A-7F0A-9D71-30FC-B9F00EC2DCA8}"/>
              </a:ext>
            </a:extLst>
          </p:cNvPr>
          <p:cNvSpPr/>
          <p:nvPr/>
        </p:nvSpPr>
        <p:spPr>
          <a:xfrm>
            <a:off x="0" y="0"/>
            <a:ext cx="1296000" cy="6858000"/>
          </a:xfrm>
          <a:prstGeom prst="rect">
            <a:avLst/>
          </a:prstGeom>
          <a:gradFill flip="none" rotWithShape="1">
            <a:gsLst>
              <a:gs pos="53000">
                <a:srgbClr val="B5E0C6"/>
              </a:gs>
              <a:gs pos="75000">
                <a:srgbClr val="A3E7FF"/>
              </a:gs>
              <a:gs pos="18000">
                <a:schemeClr val="accent6">
                  <a:lumMod val="45000"/>
                  <a:lumOff val="55000"/>
                </a:schemeClr>
              </a:gs>
              <a:gs pos="100000">
                <a:srgbClr val="00B0F0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BB68163-3B71-808A-A2B0-887832693D20}"/>
              </a:ext>
            </a:extLst>
          </p:cNvPr>
          <p:cNvSpPr txBox="1"/>
          <p:nvPr/>
        </p:nvSpPr>
        <p:spPr>
          <a:xfrm>
            <a:off x="0" y="6152967"/>
            <a:ext cx="1385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CE Giaroli Alain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604655" y="629265"/>
            <a:ext cx="8354289" cy="206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40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Réunion </a:t>
            </a:r>
            <a:r>
              <a:rPr lang="fr-FR" sz="4000" b="1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publique de Clôture </a:t>
            </a:r>
            <a:r>
              <a:rPr lang="fr-FR" sz="40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fr-FR" sz="40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4000" b="1" dirty="0" smtClean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Mercredi 8 Juillet 2026</a:t>
            </a:r>
            <a:r>
              <a:rPr lang="fr-FR" sz="40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fr-FR" sz="40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fr-FR" sz="4000" b="1" dirty="0">
                <a:solidFill>
                  <a:srgbClr val="0070C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Salle des Fêtes de Mery-La-Bataille</a:t>
            </a:r>
            <a:endParaRPr lang="fr-FR" sz="40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 rot="10800000" flipH="1" flipV="1">
            <a:off x="3716592" y="3689515"/>
            <a:ext cx="6390968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70C0"/>
                </a:solidFill>
              </a:rPr>
              <a:t>Projet de Parc Eolien</a:t>
            </a:r>
          </a:p>
          <a:p>
            <a:pPr algn="ctr"/>
            <a:r>
              <a:rPr lang="fr-FR" sz="4000" b="1" dirty="0">
                <a:solidFill>
                  <a:srgbClr val="0070C0"/>
                </a:solidFill>
              </a:rPr>
              <a:t> « Les Moulins de Mery »</a:t>
            </a:r>
          </a:p>
          <a:p>
            <a:pPr algn="ctr"/>
            <a:r>
              <a:rPr lang="fr-FR" sz="4000" b="1" dirty="0">
                <a:solidFill>
                  <a:srgbClr val="0070C0"/>
                </a:solidFill>
              </a:rPr>
              <a:t>Société </a:t>
            </a:r>
            <a:r>
              <a:rPr lang="fr-FR" sz="4000" b="1" dirty="0" err="1">
                <a:solidFill>
                  <a:srgbClr val="0070C0"/>
                </a:solidFill>
              </a:rPr>
              <a:t>Enertrag</a:t>
            </a:r>
            <a:endParaRPr lang="fr-FR" sz="4000" b="1" dirty="0">
              <a:solidFill>
                <a:srgbClr val="0070C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844413" y="6027174"/>
            <a:ext cx="63713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/>
              <a:t>Consultation du Public par Voie Electronique </a:t>
            </a:r>
            <a:br>
              <a:rPr lang="fr-FR" sz="2400" b="1" dirty="0"/>
            </a:br>
            <a:r>
              <a:rPr lang="fr-FR" sz="2400" b="1" dirty="0"/>
              <a:t>« Loi Industrie verte »</a:t>
            </a:r>
          </a:p>
        </p:txBody>
      </p:sp>
    </p:spTree>
    <p:extLst>
      <p:ext uri="{BB962C8B-B14F-4D97-AF65-F5344CB8AC3E}">
        <p14:creationId xmlns:p14="http://schemas.microsoft.com/office/powerpoint/2010/main" val="2436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937D6-F0EE-42A2-E7B2-BEDE6F6B7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0143B25-4FF8-2892-6740-60F1E49AA1D4}"/>
              </a:ext>
            </a:extLst>
          </p:cNvPr>
          <p:cNvSpPr/>
          <p:nvPr/>
        </p:nvSpPr>
        <p:spPr>
          <a:xfrm>
            <a:off x="0" y="0"/>
            <a:ext cx="641684" cy="6858000"/>
          </a:xfrm>
          <a:prstGeom prst="rect">
            <a:avLst/>
          </a:prstGeom>
          <a:gradFill flip="none" rotWithShape="1">
            <a:gsLst>
              <a:gs pos="53000">
                <a:srgbClr val="B5E0C6"/>
              </a:gs>
              <a:gs pos="75000">
                <a:srgbClr val="A3E7FF"/>
              </a:gs>
              <a:gs pos="18000">
                <a:schemeClr val="accent6">
                  <a:lumMod val="45000"/>
                  <a:lumOff val="55000"/>
                </a:schemeClr>
              </a:gs>
              <a:gs pos="100000">
                <a:srgbClr val="00B0F0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F2073B82-7FC0-6D5F-93D2-26C2807205A5}"/>
              </a:ext>
            </a:extLst>
          </p:cNvPr>
          <p:cNvGrpSpPr/>
          <p:nvPr/>
        </p:nvGrpSpPr>
        <p:grpSpPr>
          <a:xfrm>
            <a:off x="320842" y="240974"/>
            <a:ext cx="11387581" cy="6382006"/>
            <a:chOff x="-529357" y="102279"/>
            <a:chExt cx="10149196" cy="5687944"/>
          </a:xfrm>
        </p:grpSpPr>
        <p:sp>
          <p:nvSpPr>
            <p:cNvPr id="3" name="Zone de texte 2">
              <a:extLst>
                <a:ext uri="{FF2B5EF4-FFF2-40B4-BE49-F238E27FC236}">
                  <a16:creationId xmlns:a16="http://schemas.microsoft.com/office/drawing/2014/main" id="{F5CE894A-3047-9621-4DE2-6CCE09A607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29553" y="2312894"/>
              <a:ext cx="1008000" cy="143954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FR" sz="1400" b="1" kern="1200">
                  <a:solidFill>
                    <a:srgbClr val="262626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1</a:t>
              </a:r>
              <a:r>
                <a:rPr lang="fr-FR" sz="1400" b="1" kern="1200" baseline="30000">
                  <a:solidFill>
                    <a:srgbClr val="262626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ère</a:t>
              </a:r>
              <a:r>
                <a:rPr lang="fr-FR" sz="1400" b="1" kern="1200">
                  <a:solidFill>
                    <a:srgbClr val="262626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 Permanence CE</a:t>
              </a:r>
              <a:endParaRPr lang="fr-FR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FR" sz="1400" b="1" kern="1200">
                  <a:solidFill>
                    <a:srgbClr val="262626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22/04/2026</a:t>
              </a:r>
              <a:endParaRPr lang="fr-FR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FR" sz="1400" b="1" kern="1200">
                  <a:solidFill>
                    <a:srgbClr val="262626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15h-17h</a:t>
              </a:r>
              <a:endParaRPr lang="fr-FR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FR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4" name="Zone de texte 2">
              <a:extLst>
                <a:ext uri="{FF2B5EF4-FFF2-40B4-BE49-F238E27FC236}">
                  <a16:creationId xmlns:a16="http://schemas.microsoft.com/office/drawing/2014/main" id="{CE752F98-480C-D7A2-FEED-5B606B69FC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26871" y="2336313"/>
              <a:ext cx="1008000" cy="143954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FR" sz="1400" b="1" kern="1200">
                  <a:solidFill>
                    <a:srgbClr val="262626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Réunion Publique d’ouverture</a:t>
              </a:r>
              <a:endParaRPr lang="fr-FR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FR" sz="1400" b="1" kern="1200">
                  <a:solidFill>
                    <a:srgbClr val="262626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27/04/2026</a:t>
              </a:r>
              <a:endParaRPr lang="fr-FR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FR" sz="1400" b="1" kern="1200">
                  <a:solidFill>
                    <a:srgbClr val="262626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18h-20h</a:t>
              </a:r>
              <a:endParaRPr lang="fr-FR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Zone de texte 2">
              <a:extLst>
                <a:ext uri="{FF2B5EF4-FFF2-40B4-BE49-F238E27FC236}">
                  <a16:creationId xmlns:a16="http://schemas.microsoft.com/office/drawing/2014/main" id="{F718541F-C142-11B2-7C70-98FBD8D978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4424" y="2312894"/>
              <a:ext cx="1008000" cy="143954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FR" sz="1400" b="1" kern="1200">
                  <a:solidFill>
                    <a:srgbClr val="262626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Réunion Publique de clôture </a:t>
              </a:r>
              <a:endParaRPr lang="fr-FR" sz="14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FR" sz="1400" b="1" kern="1200">
                  <a:solidFill>
                    <a:srgbClr val="262626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08/07/2026</a:t>
              </a:r>
              <a:endParaRPr lang="fr-FR" sz="14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FR" sz="1400" b="1" kern="1200">
                  <a:solidFill>
                    <a:srgbClr val="262626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18h-20h</a:t>
              </a:r>
              <a:endParaRPr lang="fr-FR" sz="14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Zone de texte 2">
              <a:extLst>
                <a:ext uri="{FF2B5EF4-FFF2-40B4-BE49-F238E27FC236}">
                  <a16:creationId xmlns:a16="http://schemas.microsoft.com/office/drawing/2014/main" id="{A7D62131-C163-21D2-4816-434AEFE3BB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80038" y="2312894"/>
              <a:ext cx="1008000" cy="143954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FR" sz="1400" b="1" kern="1200">
                  <a:solidFill>
                    <a:srgbClr val="262626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2</a:t>
              </a:r>
              <a:r>
                <a:rPr lang="fr-FR" sz="1400" b="1" kern="1200" baseline="30000">
                  <a:solidFill>
                    <a:srgbClr val="262626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ème </a:t>
              </a:r>
              <a:r>
                <a:rPr lang="fr-FR" sz="1400" b="1" kern="1200">
                  <a:solidFill>
                    <a:srgbClr val="262626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permanence CE</a:t>
              </a:r>
              <a:endParaRPr lang="fr-FR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FR" sz="1400" b="1" kern="1200">
                  <a:solidFill>
                    <a:srgbClr val="262626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22/07/2026</a:t>
              </a:r>
              <a:endParaRPr lang="fr-FR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FR" sz="1400" b="1" kern="1200">
                  <a:solidFill>
                    <a:srgbClr val="262626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15h-17h</a:t>
              </a:r>
              <a:endParaRPr lang="fr-FR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Zone de texte 2">
              <a:extLst>
                <a:ext uri="{FF2B5EF4-FFF2-40B4-BE49-F238E27FC236}">
                  <a16:creationId xmlns:a16="http://schemas.microsoft.com/office/drawing/2014/main" id="{DC4F133E-4DA0-4050-492F-C257330781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47934" y="2431229"/>
              <a:ext cx="1271905" cy="13214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FR" sz="1400" b="1" kern="1200" dirty="0">
                  <a:solidFill>
                    <a:srgbClr val="262626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Rapport et conclusions du CE </a:t>
              </a:r>
              <a:endParaRPr lang="fr-F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FR" sz="1400" b="1" kern="1200" dirty="0">
                  <a:solidFill>
                    <a:srgbClr val="262626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12/08/2026</a:t>
              </a:r>
              <a:endParaRPr lang="fr-FR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Zone de texte 2">
              <a:extLst>
                <a:ext uri="{FF2B5EF4-FFF2-40B4-BE49-F238E27FC236}">
                  <a16:creationId xmlns:a16="http://schemas.microsoft.com/office/drawing/2014/main" id="{E06F8EC2-B4AD-DDDE-C796-CA71C5FABE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312894"/>
              <a:ext cx="1008000" cy="143954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FR" sz="1400" b="1" kern="1200">
                  <a:solidFill>
                    <a:srgbClr val="262626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Début de consultation du Public</a:t>
              </a:r>
              <a:endParaRPr lang="fr-FR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FR" sz="1400" b="1" kern="1200">
                  <a:solidFill>
                    <a:srgbClr val="262626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22/04/2026</a:t>
              </a:r>
              <a:endParaRPr lang="fr-FR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Zone de texte 2">
              <a:extLst>
                <a:ext uri="{FF2B5EF4-FFF2-40B4-BE49-F238E27FC236}">
                  <a16:creationId xmlns:a16="http://schemas.microsoft.com/office/drawing/2014/main" id="{CD24A2CE-EA75-85AE-8A47-C4F706039B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031" y="1172584"/>
              <a:ext cx="1079500" cy="9360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FR" sz="1400" b="1" kern="1200">
                  <a:solidFill>
                    <a:srgbClr val="262626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Dossier accepté par les services de l’Etat</a:t>
              </a:r>
              <a:endParaRPr lang="fr-FR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Zone de texte 2">
              <a:extLst>
                <a:ext uri="{FF2B5EF4-FFF2-40B4-BE49-F238E27FC236}">
                  <a16:creationId xmlns:a16="http://schemas.microsoft.com/office/drawing/2014/main" id="{026C476D-91F7-2125-1EFD-A3ECECBC45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31106" y="1904104"/>
              <a:ext cx="1289050" cy="189801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FR" sz="1400" b="1" kern="1200">
                  <a:solidFill>
                    <a:srgbClr val="262626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Fin de consultation du Public</a:t>
              </a:r>
              <a:endParaRPr lang="fr-FR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FR" sz="1400" b="1" kern="1200">
                  <a:solidFill>
                    <a:srgbClr val="262626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Date limite du dépôt d’observations du Public</a:t>
              </a:r>
              <a:endParaRPr lang="fr-FR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FR" sz="1400" b="1" kern="1200">
                  <a:solidFill>
                    <a:srgbClr val="262626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22/07/2026</a:t>
              </a:r>
              <a:endParaRPr lang="fr-FR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Flèche : double flèche horizontale 12">
              <a:extLst>
                <a:ext uri="{FF2B5EF4-FFF2-40B4-BE49-F238E27FC236}">
                  <a16:creationId xmlns:a16="http://schemas.microsoft.com/office/drawing/2014/main" id="{53D51C24-3159-5BF4-4A0C-B2B38E29330D}"/>
                </a:ext>
              </a:extLst>
            </p:cNvPr>
            <p:cNvSpPr/>
            <p:nvPr/>
          </p:nvSpPr>
          <p:spPr>
            <a:xfrm>
              <a:off x="269836" y="5188016"/>
              <a:ext cx="7548507" cy="596900"/>
            </a:xfrm>
            <a:prstGeom prst="leftRight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FR" sz="1400" b="1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3 mois</a:t>
              </a:r>
              <a:endParaRPr lang="fr-FR" sz="14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Zone de texte 2">
              <a:extLst>
                <a:ext uri="{FF2B5EF4-FFF2-40B4-BE49-F238E27FC236}">
                  <a16:creationId xmlns:a16="http://schemas.microsoft.com/office/drawing/2014/main" id="{492C0D79-F579-61B9-F1F6-94973366A1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7276" y="4873214"/>
              <a:ext cx="2524125" cy="28765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FR" sz="1400" b="1" kern="1200">
                  <a:solidFill>
                    <a:srgbClr val="262626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5 J (15)</a:t>
              </a:r>
              <a:endParaRPr lang="fr-FR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5" name="Connecteur droit avec flèche 14">
              <a:extLst>
                <a:ext uri="{FF2B5EF4-FFF2-40B4-BE49-F238E27FC236}">
                  <a16:creationId xmlns:a16="http://schemas.microsoft.com/office/drawing/2014/main" id="{8FBCDAD9-84DD-3289-C5AD-84B40A9055AC}"/>
                </a:ext>
              </a:extLst>
            </p:cNvPr>
            <p:cNvCxnSpPr/>
            <p:nvPr/>
          </p:nvCxnSpPr>
          <p:spPr>
            <a:xfrm>
              <a:off x="422910" y="3948057"/>
              <a:ext cx="0" cy="86400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89274A94-1ABF-5C38-A285-E113B7A7416A}"/>
                </a:ext>
              </a:extLst>
            </p:cNvPr>
            <p:cNvCxnSpPr/>
            <p:nvPr/>
          </p:nvCxnSpPr>
          <p:spPr>
            <a:xfrm>
              <a:off x="2929442" y="3969572"/>
              <a:ext cx="0" cy="864000"/>
            </a:xfrm>
            <a:prstGeom prst="straightConnector1">
              <a:avLst/>
            </a:prstGeom>
            <a:noFill/>
            <a:ln w="28575" cap="flat" cmpd="sng" algn="ctr">
              <a:solidFill>
                <a:srgbClr val="5B9BD5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7" name="Zone de texte 2">
              <a:extLst>
                <a:ext uri="{FF2B5EF4-FFF2-40B4-BE49-F238E27FC236}">
                  <a16:creationId xmlns:a16="http://schemas.microsoft.com/office/drawing/2014/main" id="{66E9C8EB-5328-4883-C7B9-125A5B396A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9868" y="4873214"/>
              <a:ext cx="1945005" cy="28765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FR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cxnSp>
          <p:nvCxnSpPr>
            <p:cNvPr id="18" name="Connecteur droit avec flèche 17">
              <a:extLst>
                <a:ext uri="{FF2B5EF4-FFF2-40B4-BE49-F238E27FC236}">
                  <a16:creationId xmlns:a16="http://schemas.microsoft.com/office/drawing/2014/main" id="{35E6E1D4-1E7C-5AA5-2438-83CFA688FD00}"/>
                </a:ext>
              </a:extLst>
            </p:cNvPr>
            <p:cNvCxnSpPr/>
            <p:nvPr/>
          </p:nvCxnSpPr>
          <p:spPr>
            <a:xfrm>
              <a:off x="4951880" y="3926542"/>
              <a:ext cx="0" cy="864000"/>
            </a:xfrm>
            <a:prstGeom prst="straightConnector1">
              <a:avLst/>
            </a:prstGeom>
            <a:noFill/>
            <a:ln w="28575" cap="flat" cmpd="sng" algn="ctr">
              <a:solidFill>
                <a:srgbClr val="5B9BD5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DAB8AF9E-F5E1-196B-3D2C-829C2051F4C1}"/>
                </a:ext>
              </a:extLst>
            </p:cNvPr>
            <p:cNvCxnSpPr/>
            <p:nvPr/>
          </p:nvCxnSpPr>
          <p:spPr>
            <a:xfrm>
              <a:off x="7759626" y="3948057"/>
              <a:ext cx="0" cy="864000"/>
            </a:xfrm>
            <a:prstGeom prst="straightConnector1">
              <a:avLst/>
            </a:prstGeom>
            <a:noFill/>
            <a:ln w="28575" cap="flat" cmpd="sng" algn="ctr">
              <a:solidFill>
                <a:srgbClr val="5B9BD5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20" name="Flèche : double flèche horizontale 19">
              <a:extLst>
                <a:ext uri="{FF2B5EF4-FFF2-40B4-BE49-F238E27FC236}">
                  <a16:creationId xmlns:a16="http://schemas.microsoft.com/office/drawing/2014/main" id="{11E7522D-FFD3-5A30-6615-6C619628C802}"/>
                </a:ext>
              </a:extLst>
            </p:cNvPr>
            <p:cNvSpPr/>
            <p:nvPr/>
          </p:nvSpPr>
          <p:spPr>
            <a:xfrm>
              <a:off x="7818343" y="5214278"/>
              <a:ext cx="1780839" cy="575945"/>
            </a:xfrm>
            <a:prstGeom prst="leftRigh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FR" sz="1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21 J</a:t>
              </a:r>
              <a:endParaRPr lang="fr-FR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59BC835A-5BB5-34CA-771D-AA100043EE2B}"/>
                </a:ext>
              </a:extLst>
            </p:cNvPr>
            <p:cNvCxnSpPr>
              <a:cxnSpLocks/>
            </p:cNvCxnSpPr>
            <p:nvPr/>
          </p:nvCxnSpPr>
          <p:spPr>
            <a:xfrm>
              <a:off x="9599183" y="3948057"/>
              <a:ext cx="0" cy="1352998"/>
            </a:xfrm>
            <a:prstGeom prst="straightConnector1">
              <a:avLst/>
            </a:prstGeom>
            <a:noFill/>
            <a:ln w="28575" cap="flat" cmpd="sng" algn="ctr">
              <a:solidFill>
                <a:srgbClr val="5B9BD5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22" name="Zone de texte 2">
              <a:extLst>
                <a:ext uri="{FF2B5EF4-FFF2-40B4-BE49-F238E27FC236}">
                  <a16:creationId xmlns:a16="http://schemas.microsoft.com/office/drawing/2014/main" id="{86BEEBCF-481F-35FE-EE81-95C94D4485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77055" y="4853085"/>
              <a:ext cx="2782570" cy="28765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FR" sz="1400" b="1" kern="1200">
                  <a:solidFill>
                    <a:srgbClr val="262626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5 J (15)</a:t>
              </a:r>
              <a:endParaRPr lang="fr-FR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Zone de texte 2">
              <a:extLst>
                <a:ext uri="{FF2B5EF4-FFF2-40B4-BE49-F238E27FC236}">
                  <a16:creationId xmlns:a16="http://schemas.microsoft.com/office/drawing/2014/main" id="{8C3602F7-CCD6-05EB-2BE3-FA7E5D4895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34748" y="1172584"/>
              <a:ext cx="1624330" cy="53788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FR" sz="1400" b="1" kern="1200">
                  <a:solidFill>
                    <a:srgbClr val="262626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Mémoire en réponse du maitre d’ouvrage</a:t>
              </a:r>
              <a:endParaRPr lang="fr-FR" sz="1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Zone de texte 2">
              <a:extLst>
                <a:ext uri="{FF2B5EF4-FFF2-40B4-BE49-F238E27FC236}">
                  <a16:creationId xmlns:a16="http://schemas.microsoft.com/office/drawing/2014/main" id="{E6542B7B-645C-1C38-0923-03CB22BEA5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529357" y="102279"/>
              <a:ext cx="10149196" cy="61943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r>
                <a:rPr lang="fr-FR" sz="4000" b="1">
                  <a:solidFill>
                    <a:srgbClr val="0070C0"/>
                  </a:solidFill>
                </a:rPr>
                <a:t>Logigramme consultation « Les Moulins de Mery »</a:t>
              </a:r>
              <a:endParaRPr lang="fr-FR" sz="4000" dirty="0">
                <a:solidFill>
                  <a:srgbClr val="0070C0"/>
                </a:solidFill>
              </a:endParaRPr>
            </a:p>
          </p:txBody>
        </p:sp>
        <p:sp>
          <p:nvSpPr>
            <p:cNvPr id="25" name="Zone de texte 2">
              <a:extLst>
                <a:ext uri="{FF2B5EF4-FFF2-40B4-BE49-F238E27FC236}">
                  <a16:creationId xmlns:a16="http://schemas.microsoft.com/office/drawing/2014/main" id="{2B70B474-D332-D9EF-928A-4B06872886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0688" y="890283"/>
              <a:ext cx="5814060" cy="29781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fr-FR" b="1" kern="1200">
                  <a:solidFill>
                    <a:srgbClr val="262626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LOGIGRAMME DE l’ENQUETE</a:t>
              </a:r>
              <a:endParaRPr lang="fr-FR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337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5F0F6-E6C6-8C4C-5AA8-A3F94A61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152B94A-7F0A-9D71-30FC-B9F00EC2DCA8}"/>
              </a:ext>
            </a:extLst>
          </p:cNvPr>
          <p:cNvSpPr/>
          <p:nvPr/>
        </p:nvSpPr>
        <p:spPr>
          <a:xfrm>
            <a:off x="0" y="0"/>
            <a:ext cx="1296000" cy="6858000"/>
          </a:xfrm>
          <a:prstGeom prst="rect">
            <a:avLst/>
          </a:prstGeom>
          <a:gradFill flip="none" rotWithShape="1">
            <a:gsLst>
              <a:gs pos="53000">
                <a:srgbClr val="B5E0C6"/>
              </a:gs>
              <a:gs pos="75000">
                <a:srgbClr val="A3E7FF"/>
              </a:gs>
              <a:gs pos="18000">
                <a:schemeClr val="accent6">
                  <a:lumMod val="45000"/>
                  <a:lumOff val="55000"/>
                </a:schemeClr>
              </a:gs>
              <a:gs pos="100000">
                <a:srgbClr val="00B0F0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BB68163-3B71-808A-A2B0-887832693D20}"/>
              </a:ext>
            </a:extLst>
          </p:cNvPr>
          <p:cNvSpPr txBox="1"/>
          <p:nvPr/>
        </p:nvSpPr>
        <p:spPr>
          <a:xfrm>
            <a:off x="0" y="6152967"/>
            <a:ext cx="1385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CE Giaroli Alain</a:t>
            </a:r>
          </a:p>
        </p:txBody>
      </p:sp>
      <p:sp>
        <p:nvSpPr>
          <p:cNvPr id="2" name="Rectangle 1"/>
          <p:cNvSpPr/>
          <p:nvPr/>
        </p:nvSpPr>
        <p:spPr>
          <a:xfrm>
            <a:off x="1475232" y="798541"/>
            <a:ext cx="10594848" cy="5529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i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Aspects comptables - orientation « favorable/défavorable » :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 contributions (tous contributeurs « locaux » : du département de l’Oise ou proches du périmètre concerné par le projet)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 défavorables au projet, 1 sans orientation (93% défavorables)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 </a:t>
            </a:r>
            <a:r>
              <a:rPr lang="fr-FR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contributions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argumentées </a:t>
            </a:r>
            <a:r>
              <a:rPr lang="fr-FR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dont 6 ont fait l’objet d’une réponse du MO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Avis de 7 communes du Périmètre d’affichage (r=6km ; 28 communes concernées)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 communes « défavorables » au projet : Saint Martin aux Bois,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Montgérain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Courcelles-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Epayelles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Le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Ployron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Godenvillers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Grandvillers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-aux-Bois</a:t>
            </a:r>
          </a:p>
          <a:p>
            <a:pPr marL="742950" lvl="1" indent="-285750">
              <a:lnSpc>
                <a:spcPct val="107000"/>
              </a:lnSpc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commune « favorable » : Mery-la-Bataille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Avis de la Région Hauts de France : « défavorable »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Avis du Département Oise : « Favorable »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Avis de l’UDAP : projet « incomplet » - avis « défavorable » - </a:t>
            </a:r>
            <a:r>
              <a:rPr lang="fr-FR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Réponse apportée par le MO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Avis de la MRAE : nombreuses recommandations afin d’améliorer l’étude d’impact, notamment sur les volets « Paysage » « Patrimoine » et « Ecologie » : remise en question de la pertinence du site d’implantation.</a:t>
            </a:r>
          </a:p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fr-FR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Réponse du MO attendue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Autres avis règlementaires :</a:t>
            </a:r>
            <a:r>
              <a:rPr lang="fr-FR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DGAC – DIRCAM – RTE – SNCF – SEDIF – DDT 60 (Prévention des Risques) – DRAC : Avis « favorables » ou « favorables sous réserve des prescriptions »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20052" y="311035"/>
            <a:ext cx="3207929" cy="470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Bilan (1) au </a:t>
            </a:r>
            <a:r>
              <a:rPr lang="fr-FR" sz="24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06/07/2026</a:t>
            </a:r>
            <a:endParaRPr lang="fr-FR" sz="1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23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5F0F6-E6C6-8C4C-5AA8-A3F94A61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152B94A-7F0A-9D71-30FC-B9F00EC2DCA8}"/>
              </a:ext>
            </a:extLst>
          </p:cNvPr>
          <p:cNvSpPr/>
          <p:nvPr/>
        </p:nvSpPr>
        <p:spPr>
          <a:xfrm>
            <a:off x="0" y="0"/>
            <a:ext cx="1296000" cy="6858000"/>
          </a:xfrm>
          <a:prstGeom prst="rect">
            <a:avLst/>
          </a:prstGeom>
          <a:gradFill flip="none" rotWithShape="1">
            <a:gsLst>
              <a:gs pos="53000">
                <a:srgbClr val="B5E0C6"/>
              </a:gs>
              <a:gs pos="75000">
                <a:srgbClr val="A3E7FF"/>
              </a:gs>
              <a:gs pos="18000">
                <a:schemeClr val="accent6">
                  <a:lumMod val="45000"/>
                  <a:lumOff val="55000"/>
                </a:schemeClr>
              </a:gs>
              <a:gs pos="100000">
                <a:srgbClr val="00B0F0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BB68163-3B71-808A-A2B0-887832693D20}"/>
              </a:ext>
            </a:extLst>
          </p:cNvPr>
          <p:cNvSpPr txBox="1"/>
          <p:nvPr/>
        </p:nvSpPr>
        <p:spPr>
          <a:xfrm>
            <a:off x="0" y="6152967"/>
            <a:ext cx="1385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CE Giaroli Alain</a:t>
            </a:r>
          </a:p>
        </p:txBody>
      </p:sp>
      <p:sp>
        <p:nvSpPr>
          <p:cNvPr id="2" name="Rectangle 1"/>
          <p:cNvSpPr/>
          <p:nvPr/>
        </p:nvSpPr>
        <p:spPr>
          <a:xfrm>
            <a:off x="2428601" y="571601"/>
            <a:ext cx="8333887" cy="1248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Bilan (2) au </a:t>
            </a:r>
            <a:r>
              <a:rPr lang="fr-FR" sz="24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06/07/2026 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Observations/contributions du public regroupées par thèmes (aspects comptables)</a:t>
            </a: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 7" descr="C:\Users\ALAIN\Pictures\Screenshots\Capture d'écran 2026-07-05 115741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648" y="2129977"/>
            <a:ext cx="8327136" cy="420174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191095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5F0F6-E6C6-8C4C-5AA8-A3F94A61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152B94A-7F0A-9D71-30FC-B9F00EC2DCA8}"/>
              </a:ext>
            </a:extLst>
          </p:cNvPr>
          <p:cNvSpPr/>
          <p:nvPr/>
        </p:nvSpPr>
        <p:spPr>
          <a:xfrm>
            <a:off x="0" y="0"/>
            <a:ext cx="1296000" cy="6858000"/>
          </a:xfrm>
          <a:prstGeom prst="rect">
            <a:avLst/>
          </a:prstGeom>
          <a:gradFill flip="none" rotWithShape="1">
            <a:gsLst>
              <a:gs pos="53000">
                <a:srgbClr val="B5E0C6"/>
              </a:gs>
              <a:gs pos="75000">
                <a:srgbClr val="A3E7FF"/>
              </a:gs>
              <a:gs pos="18000">
                <a:schemeClr val="accent6">
                  <a:lumMod val="45000"/>
                  <a:lumOff val="55000"/>
                </a:schemeClr>
              </a:gs>
              <a:gs pos="100000">
                <a:srgbClr val="00B0F0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BB68163-3B71-808A-A2B0-887832693D20}"/>
              </a:ext>
            </a:extLst>
          </p:cNvPr>
          <p:cNvSpPr txBox="1"/>
          <p:nvPr/>
        </p:nvSpPr>
        <p:spPr>
          <a:xfrm>
            <a:off x="0" y="6152967"/>
            <a:ext cx="1385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CE Giaroli Alain</a:t>
            </a:r>
          </a:p>
        </p:txBody>
      </p:sp>
      <p:sp>
        <p:nvSpPr>
          <p:cNvPr id="3" name="Rectangle 2"/>
          <p:cNvSpPr/>
          <p:nvPr/>
        </p:nvSpPr>
        <p:spPr>
          <a:xfrm>
            <a:off x="3194304" y="653248"/>
            <a:ext cx="7257288" cy="89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Bilan (3) au </a:t>
            </a:r>
            <a:r>
              <a:rPr lang="fr-FR" sz="24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06/07/2026 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r>
              <a:rPr 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Thèmes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Sous-thèmes : par ordre </a:t>
            </a:r>
            <a:r>
              <a:rPr 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d’</a:t>
            </a:r>
            <a:r>
              <a:rPr lang="fr-FR" sz="2000"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occurences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 8" descr="C:\Users\ALAIN\Pictures\Screenshots\Capture d'écran 2026-06-30 152024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959" y="1548790"/>
            <a:ext cx="10375594" cy="465663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282518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5F0F6-E6C6-8C4C-5AA8-A3F94A61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152B94A-7F0A-9D71-30FC-B9F00EC2DCA8}"/>
              </a:ext>
            </a:extLst>
          </p:cNvPr>
          <p:cNvSpPr/>
          <p:nvPr/>
        </p:nvSpPr>
        <p:spPr>
          <a:xfrm>
            <a:off x="0" y="0"/>
            <a:ext cx="1296000" cy="6858000"/>
          </a:xfrm>
          <a:prstGeom prst="rect">
            <a:avLst/>
          </a:prstGeom>
          <a:gradFill flip="none" rotWithShape="1">
            <a:gsLst>
              <a:gs pos="53000">
                <a:srgbClr val="B5E0C6"/>
              </a:gs>
              <a:gs pos="75000">
                <a:srgbClr val="A3E7FF"/>
              </a:gs>
              <a:gs pos="18000">
                <a:schemeClr val="accent6">
                  <a:lumMod val="45000"/>
                  <a:lumOff val="55000"/>
                </a:schemeClr>
              </a:gs>
              <a:gs pos="100000">
                <a:srgbClr val="00B0F0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BB68163-3B71-808A-A2B0-887832693D20}"/>
              </a:ext>
            </a:extLst>
          </p:cNvPr>
          <p:cNvSpPr txBox="1"/>
          <p:nvPr/>
        </p:nvSpPr>
        <p:spPr>
          <a:xfrm>
            <a:off x="0" y="6152967"/>
            <a:ext cx="1385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CE Giaroli Alain</a:t>
            </a:r>
          </a:p>
        </p:txBody>
      </p:sp>
      <p:sp>
        <p:nvSpPr>
          <p:cNvPr id="3" name="Rectangle 2"/>
          <p:cNvSpPr/>
          <p:nvPr/>
        </p:nvSpPr>
        <p:spPr>
          <a:xfrm>
            <a:off x="3194304" y="653248"/>
            <a:ext cx="6096000" cy="897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Bilan (3) au </a:t>
            </a:r>
            <a:r>
              <a:rPr lang="fr-FR" sz="24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06/07/2026 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r>
              <a:rPr 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Thèmes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Sous-thèmes : par ordre </a:t>
            </a:r>
            <a:r>
              <a:rPr 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d’</a:t>
            </a:r>
            <a:r>
              <a:rPr lang="fr-FR" sz="2000"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occurences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 descr="C:\Users\ALAIN\Pictures\Screenshots\Capture d'écran 2026-06-30 152116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26" y="2167128"/>
            <a:ext cx="10637324" cy="3675888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181862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5F0F6-E6C6-8C4C-5AA8-A3F94A61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152B94A-7F0A-9D71-30FC-B9F00EC2DCA8}"/>
              </a:ext>
            </a:extLst>
          </p:cNvPr>
          <p:cNvSpPr/>
          <p:nvPr/>
        </p:nvSpPr>
        <p:spPr>
          <a:xfrm>
            <a:off x="0" y="0"/>
            <a:ext cx="1296000" cy="6858000"/>
          </a:xfrm>
          <a:prstGeom prst="rect">
            <a:avLst/>
          </a:prstGeom>
          <a:gradFill flip="none" rotWithShape="1">
            <a:gsLst>
              <a:gs pos="53000">
                <a:srgbClr val="B5E0C6"/>
              </a:gs>
              <a:gs pos="75000">
                <a:srgbClr val="A3E7FF"/>
              </a:gs>
              <a:gs pos="18000">
                <a:schemeClr val="accent6">
                  <a:lumMod val="45000"/>
                  <a:lumOff val="55000"/>
                </a:schemeClr>
              </a:gs>
              <a:gs pos="100000">
                <a:srgbClr val="00B0F0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BB68163-3B71-808A-A2B0-887832693D20}"/>
              </a:ext>
            </a:extLst>
          </p:cNvPr>
          <p:cNvSpPr txBox="1"/>
          <p:nvPr/>
        </p:nvSpPr>
        <p:spPr>
          <a:xfrm>
            <a:off x="0" y="6152967"/>
            <a:ext cx="1385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CE Giaroli Alain</a:t>
            </a:r>
          </a:p>
        </p:txBody>
      </p:sp>
      <p:pic>
        <p:nvPicPr>
          <p:cNvPr id="9" name="Image 8" descr="C:\Users\ALAIN\Pictures\Screenshots\Capture d'écran 2026-06-30 152213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2"/>
          <a:stretch/>
        </p:blipFill>
        <p:spPr bwMode="auto">
          <a:xfrm>
            <a:off x="520729" y="2313432"/>
            <a:ext cx="11293319" cy="324612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sp>
        <p:nvSpPr>
          <p:cNvPr id="10" name="Rectangle 9"/>
          <p:cNvSpPr/>
          <p:nvPr/>
        </p:nvSpPr>
        <p:spPr>
          <a:xfrm>
            <a:off x="2935400" y="616673"/>
            <a:ext cx="7257288" cy="89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Bilan (3) au </a:t>
            </a:r>
            <a:r>
              <a:rPr lang="fr-FR" sz="24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06/07/2026 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r>
              <a:rPr 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Thèmes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Sous-thèmes : par ordre </a:t>
            </a:r>
            <a:r>
              <a:rPr 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d’</a:t>
            </a:r>
            <a:r>
              <a:rPr lang="fr-FR" sz="2000"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occurences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25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5F0F6-E6C6-8C4C-5AA8-A3F94A61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152B94A-7F0A-9D71-30FC-B9F00EC2DCA8}"/>
              </a:ext>
            </a:extLst>
          </p:cNvPr>
          <p:cNvSpPr/>
          <p:nvPr/>
        </p:nvSpPr>
        <p:spPr>
          <a:xfrm>
            <a:off x="0" y="0"/>
            <a:ext cx="1296000" cy="6858000"/>
          </a:xfrm>
          <a:prstGeom prst="rect">
            <a:avLst/>
          </a:prstGeom>
          <a:gradFill flip="none" rotWithShape="1">
            <a:gsLst>
              <a:gs pos="53000">
                <a:srgbClr val="B5E0C6"/>
              </a:gs>
              <a:gs pos="75000">
                <a:srgbClr val="A3E7FF"/>
              </a:gs>
              <a:gs pos="18000">
                <a:schemeClr val="accent6">
                  <a:lumMod val="45000"/>
                  <a:lumOff val="55000"/>
                </a:schemeClr>
              </a:gs>
              <a:gs pos="100000">
                <a:srgbClr val="00B0F0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BB68163-3B71-808A-A2B0-887832693D20}"/>
              </a:ext>
            </a:extLst>
          </p:cNvPr>
          <p:cNvSpPr txBox="1"/>
          <p:nvPr/>
        </p:nvSpPr>
        <p:spPr>
          <a:xfrm>
            <a:off x="0" y="6152967"/>
            <a:ext cx="1385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CE Giaroli Alain</a:t>
            </a:r>
          </a:p>
        </p:txBody>
      </p:sp>
      <p:sp>
        <p:nvSpPr>
          <p:cNvPr id="3" name="Rectangle 2"/>
          <p:cNvSpPr/>
          <p:nvPr/>
        </p:nvSpPr>
        <p:spPr>
          <a:xfrm>
            <a:off x="3980688" y="278344"/>
            <a:ext cx="6096000" cy="9047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Bilan (3) au </a:t>
            </a:r>
            <a:r>
              <a:rPr lang="fr-FR" sz="24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06/07/2026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Thèmes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Sous-thèmes : par ordre </a:t>
            </a:r>
            <a:r>
              <a:rPr 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d’</a:t>
            </a:r>
            <a:r>
              <a:rPr lang="fr-FR" sz="2000"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occurences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 descr="C:\Users\ALAIN\Pictures\Screenshots\Capture d'écran 2026-06-30 154407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157" y="1421037"/>
            <a:ext cx="10549978" cy="453076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67226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5F0F6-E6C6-8C4C-5AA8-A3F94A61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152B94A-7F0A-9D71-30FC-B9F00EC2DCA8}"/>
              </a:ext>
            </a:extLst>
          </p:cNvPr>
          <p:cNvSpPr/>
          <p:nvPr/>
        </p:nvSpPr>
        <p:spPr>
          <a:xfrm>
            <a:off x="0" y="0"/>
            <a:ext cx="1296000" cy="6858000"/>
          </a:xfrm>
          <a:prstGeom prst="rect">
            <a:avLst/>
          </a:prstGeom>
          <a:gradFill flip="none" rotWithShape="1">
            <a:gsLst>
              <a:gs pos="53000">
                <a:srgbClr val="B5E0C6"/>
              </a:gs>
              <a:gs pos="75000">
                <a:srgbClr val="A3E7FF"/>
              </a:gs>
              <a:gs pos="18000">
                <a:schemeClr val="accent6">
                  <a:lumMod val="45000"/>
                  <a:lumOff val="55000"/>
                </a:schemeClr>
              </a:gs>
              <a:gs pos="100000">
                <a:srgbClr val="00B0F0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BB68163-3B71-808A-A2B0-887832693D20}"/>
              </a:ext>
            </a:extLst>
          </p:cNvPr>
          <p:cNvSpPr txBox="1"/>
          <p:nvPr/>
        </p:nvSpPr>
        <p:spPr>
          <a:xfrm>
            <a:off x="0" y="6152967"/>
            <a:ext cx="1385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CE Giaroli Alain</a:t>
            </a:r>
          </a:p>
        </p:txBody>
      </p:sp>
      <p:sp>
        <p:nvSpPr>
          <p:cNvPr id="2" name="Rectangle 1"/>
          <p:cNvSpPr/>
          <p:nvPr/>
        </p:nvSpPr>
        <p:spPr>
          <a:xfrm>
            <a:off x="2029968" y="936040"/>
            <a:ext cx="10058400" cy="49636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principales préoccupations du public exprimées lors de la consultation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(Sujets abordés classés par </a:t>
            </a:r>
            <a:r>
              <a:rPr lang="fr-FR" sz="24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thèmes)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Thème Environnement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Bien-être animal, élevage ; bilan carbone ; biodiversité ; patrimoine-MH ; paysage ; pollution ; recyclage-valorisation ; santé-nuisances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Thème Economie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emplois ; prix de l’électricité ; retombées financières, accompagnement ; secteur subventionné ; terres agricoles, élevage ; valeur immobilière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Thème </a:t>
            </a:r>
            <a:r>
              <a:rPr lang="fr-FR" sz="20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EnR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Eolien 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justification site d’implantation ; ondes – perturbation réception ; rendement-arrêt des machines ; taille des machines ; politique de l’énergie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Thème Concertation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Thème Procédure, sujets juridique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 conflit d’intérêt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Thème Avis MRAE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paysage ; variantes ; biodiversité ; mesures ERC</a:t>
            </a:r>
          </a:p>
        </p:txBody>
      </p:sp>
      <p:sp>
        <p:nvSpPr>
          <p:cNvPr id="5" name="Rectangle 4"/>
          <p:cNvSpPr/>
          <p:nvPr/>
        </p:nvSpPr>
        <p:spPr>
          <a:xfrm>
            <a:off x="1871472" y="466040"/>
            <a:ext cx="10058400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Bilan (4) au </a:t>
            </a:r>
            <a:r>
              <a:rPr lang="fr-FR" sz="24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06/07/2026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26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5F0F6-E6C6-8C4C-5AA8-A3F94A61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152B94A-7F0A-9D71-30FC-B9F00EC2DCA8}"/>
              </a:ext>
            </a:extLst>
          </p:cNvPr>
          <p:cNvSpPr/>
          <p:nvPr/>
        </p:nvSpPr>
        <p:spPr>
          <a:xfrm>
            <a:off x="0" y="0"/>
            <a:ext cx="1296000" cy="6858000"/>
          </a:xfrm>
          <a:prstGeom prst="rect">
            <a:avLst/>
          </a:prstGeom>
          <a:gradFill flip="none" rotWithShape="1">
            <a:gsLst>
              <a:gs pos="53000">
                <a:srgbClr val="B5E0C6"/>
              </a:gs>
              <a:gs pos="75000">
                <a:srgbClr val="A3E7FF"/>
              </a:gs>
              <a:gs pos="18000">
                <a:schemeClr val="accent6">
                  <a:lumMod val="45000"/>
                  <a:lumOff val="55000"/>
                </a:schemeClr>
              </a:gs>
              <a:gs pos="100000">
                <a:srgbClr val="00B0F0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BB68163-3B71-808A-A2B0-887832693D20}"/>
              </a:ext>
            </a:extLst>
          </p:cNvPr>
          <p:cNvSpPr txBox="1"/>
          <p:nvPr/>
        </p:nvSpPr>
        <p:spPr>
          <a:xfrm>
            <a:off x="0" y="6152967"/>
            <a:ext cx="1385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CE Giaroli Alain</a:t>
            </a:r>
          </a:p>
        </p:txBody>
      </p:sp>
      <p:sp>
        <p:nvSpPr>
          <p:cNvPr id="5" name="Rectangle 4"/>
          <p:cNvSpPr/>
          <p:nvPr/>
        </p:nvSpPr>
        <p:spPr>
          <a:xfrm>
            <a:off x="1898904" y="311200"/>
            <a:ext cx="10058400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Bilan (4) au </a:t>
            </a:r>
            <a:r>
              <a:rPr lang="fr-FR" sz="24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06/07/2026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85047" y="738279"/>
            <a:ext cx="10429001" cy="579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Thèmes/sujets traités par </a:t>
            </a:r>
            <a:r>
              <a:rPr lang="fr-FR" sz="2400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Enertrag</a:t>
            </a:r>
            <a:r>
              <a:rPr lang="fr-FR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réponse aux contributions du Public</a:t>
            </a:r>
            <a:r>
              <a:rPr lang="fr-FR" sz="24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Thème Environnement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Fuite de la faune locale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fr-FR" sz="20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Pollution lumineuse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Nuisances acoustiques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Santé humaine, animale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Atteintes au paysage (effets de saturation par les parcs voisins, choix des sites pour les photomontages)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fr-FR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Covisibilité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du projet avec l’Abbaye Saint Martin Aux Bois, avec l’église classée « Le Tricot »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Atteintes à la Biodiversité (Faune, Oiseaux, Chiroptères) : procédures et techniques d’évaluation de l’impact ; mesures ERC et de suivi...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Pollution liée au démantèlement du Parc Eolien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Bilan Carbone de l’Electricité produite par l’Eolien </a:t>
            </a:r>
            <a:r>
              <a:rPr lang="fr-FR" sz="2000" dirty="0">
                <a:solidFill>
                  <a:srgbClr val="2F549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(Quid du projet en particulier – cycle de vie depuis fabrication jusqu’au démantèlement ? 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40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5F0F6-E6C6-8C4C-5AA8-A3F94A61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152B94A-7F0A-9D71-30FC-B9F00EC2DCA8}"/>
              </a:ext>
            </a:extLst>
          </p:cNvPr>
          <p:cNvSpPr/>
          <p:nvPr/>
        </p:nvSpPr>
        <p:spPr>
          <a:xfrm>
            <a:off x="0" y="0"/>
            <a:ext cx="1296000" cy="6858000"/>
          </a:xfrm>
          <a:prstGeom prst="rect">
            <a:avLst/>
          </a:prstGeom>
          <a:gradFill flip="none" rotWithShape="1">
            <a:gsLst>
              <a:gs pos="53000">
                <a:srgbClr val="B5E0C6"/>
              </a:gs>
              <a:gs pos="75000">
                <a:srgbClr val="A3E7FF"/>
              </a:gs>
              <a:gs pos="18000">
                <a:schemeClr val="accent6">
                  <a:lumMod val="45000"/>
                  <a:lumOff val="55000"/>
                </a:schemeClr>
              </a:gs>
              <a:gs pos="100000">
                <a:srgbClr val="00B0F0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BB68163-3B71-808A-A2B0-887832693D20}"/>
              </a:ext>
            </a:extLst>
          </p:cNvPr>
          <p:cNvSpPr txBox="1"/>
          <p:nvPr/>
        </p:nvSpPr>
        <p:spPr>
          <a:xfrm>
            <a:off x="0" y="6152967"/>
            <a:ext cx="1385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CE Giaroli Alain</a:t>
            </a:r>
          </a:p>
        </p:txBody>
      </p:sp>
      <p:sp>
        <p:nvSpPr>
          <p:cNvPr id="5" name="Rectangle 4"/>
          <p:cNvSpPr/>
          <p:nvPr/>
        </p:nvSpPr>
        <p:spPr>
          <a:xfrm>
            <a:off x="1898904" y="311200"/>
            <a:ext cx="10058400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Bilan (4) au </a:t>
            </a:r>
            <a:r>
              <a:rPr lang="fr-FR" sz="24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06/07/2026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45336" y="782266"/>
            <a:ext cx="10411968" cy="5955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Thème économie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-Coût de l’électricité, Eolien secteur subventionné par l’argent public (</a:t>
            </a:r>
            <a:r>
              <a:rPr lang="fr-FR" sz="2000" dirty="0">
                <a:solidFill>
                  <a:srgbClr val="2F549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Reste un fort sentiment du consommateur que l’éolien ne fait pas baisser le prix de l’électricité, notamment par le biais des taxes appliquées)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-Dépréciation immobilière, fuite des habitants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-L’éolien et les emplois en France : filière éolienne ; </a:t>
            </a:r>
            <a:r>
              <a:rPr lang="fr-FR" sz="20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Enertrag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Thème </a:t>
            </a:r>
            <a:r>
              <a:rPr lang="fr-FR" sz="2000" b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EnR</a:t>
            </a:r>
            <a:r>
              <a:rPr lang="fr-FR" sz="20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Eolien </a:t>
            </a:r>
            <a:endParaRPr lang="fr-FR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-Développement Eolien lié à la stratégie du gouvernement (PPE/Neutralité Carbone/Indépendance énergétique)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fr-FR" sz="2000" dirty="0">
                <a:solidFill>
                  <a:srgbClr val="2F549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Quid du choix du site au regard des objectifs énergétiques poursuivis, alors que le secteur est déjà fortement concerné par le développement de l’éolien ? 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-Performance des Eoliennes (Facteur de charge – causes d’arrêt des machines) -</a:t>
            </a:r>
            <a:r>
              <a:rPr lang="fr-FR" sz="2000" dirty="0">
                <a:solidFill>
                  <a:srgbClr val="2F549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Eolien Versus Nucléaire ?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srgbClr val="2F549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Dimension des machines, notamment justification d’une garde au sol inférieure à 50 m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-Perturbations apportées à la réception : radio, TV, Téléphone portable...</a:t>
            </a:r>
          </a:p>
        </p:txBody>
      </p:sp>
    </p:spTree>
    <p:extLst>
      <p:ext uri="{BB962C8B-B14F-4D97-AF65-F5344CB8AC3E}">
        <p14:creationId xmlns:p14="http://schemas.microsoft.com/office/powerpoint/2010/main" val="254161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5F0F6-E6C6-8C4C-5AA8-A3F94A61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152B94A-7F0A-9D71-30FC-B9F00EC2DCA8}"/>
              </a:ext>
            </a:extLst>
          </p:cNvPr>
          <p:cNvSpPr/>
          <p:nvPr/>
        </p:nvSpPr>
        <p:spPr>
          <a:xfrm>
            <a:off x="0" y="0"/>
            <a:ext cx="1296000" cy="6858000"/>
          </a:xfrm>
          <a:prstGeom prst="rect">
            <a:avLst/>
          </a:prstGeom>
          <a:gradFill flip="none" rotWithShape="1">
            <a:gsLst>
              <a:gs pos="53000">
                <a:srgbClr val="B5E0C6"/>
              </a:gs>
              <a:gs pos="75000">
                <a:srgbClr val="A3E7FF"/>
              </a:gs>
              <a:gs pos="18000">
                <a:schemeClr val="accent6">
                  <a:lumMod val="45000"/>
                  <a:lumOff val="55000"/>
                </a:schemeClr>
              </a:gs>
              <a:gs pos="100000">
                <a:srgbClr val="00B0F0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BB68163-3B71-808A-A2B0-887832693D20}"/>
              </a:ext>
            </a:extLst>
          </p:cNvPr>
          <p:cNvSpPr txBox="1"/>
          <p:nvPr/>
        </p:nvSpPr>
        <p:spPr>
          <a:xfrm>
            <a:off x="0" y="6152967"/>
            <a:ext cx="1385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CE Giaroli Alain</a:t>
            </a:r>
          </a:p>
        </p:txBody>
      </p:sp>
      <p:sp>
        <p:nvSpPr>
          <p:cNvPr id="5" name="Rectangle 4"/>
          <p:cNvSpPr/>
          <p:nvPr/>
        </p:nvSpPr>
        <p:spPr>
          <a:xfrm>
            <a:off x="1898904" y="311200"/>
            <a:ext cx="10058400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Bilan (4) au </a:t>
            </a:r>
            <a:r>
              <a:rPr lang="fr-FR" sz="2400" b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06/07/2026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54480" y="1126975"/>
            <a:ext cx="10402824" cy="5318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Thème Concertation </a:t>
            </a:r>
            <a:endParaRPr lang="fr-FR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-Concertation avec les élus et les citoyens durant deux années en amont de la consultation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-Prise en compte des observations des citoyens : Choix de la zone d’implantation (Sud de MLB), Nombre d’éoliennes (Réduit à cinq, puis à quatre) Mesures de réduction visuelle (distance des habitations, écran végétal), Mesures d’accompagnement (Soutien apporté à l’école, aux espaces de convivialité, notion de « partage de la valeur </a:t>
            </a: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»).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Thème Procédure</a:t>
            </a:r>
            <a:endParaRPr lang="fr-FR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solidFill>
                  <a:srgbClr val="2F549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Eviter le Conflit d’intérêt lors de la délibération des CM sur l’avis au projet : MLB a dû convoquer à nouveau le conseil sur ce sujet (Nouvelle délibération 16-06-26 _ Cette fois sans les personnes « parties » au projet</a:t>
            </a:r>
            <a:r>
              <a:rPr lang="fr-FR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Thème Avis MRAE</a:t>
            </a:r>
            <a:endParaRPr lang="fr-FR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Une réponse à l’avis est en cours d’élaboration par le MO sur les différentes observations et recommandations de l’Autorité Environnementale (Notamment volets « paysage » « patrimoine » et « biodiversité ») </a:t>
            </a:r>
          </a:p>
        </p:txBody>
      </p:sp>
    </p:spTree>
    <p:extLst>
      <p:ext uri="{BB962C8B-B14F-4D97-AF65-F5344CB8AC3E}">
        <p14:creationId xmlns:p14="http://schemas.microsoft.com/office/powerpoint/2010/main" val="145639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888BE-C1C4-AB35-360D-EE7801798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0280664-B98A-55EB-3E45-372EA4B2DD9F}"/>
              </a:ext>
            </a:extLst>
          </p:cNvPr>
          <p:cNvSpPr/>
          <p:nvPr/>
        </p:nvSpPr>
        <p:spPr>
          <a:xfrm>
            <a:off x="0" y="0"/>
            <a:ext cx="1296000" cy="6858000"/>
          </a:xfrm>
          <a:prstGeom prst="rect">
            <a:avLst/>
          </a:prstGeom>
          <a:gradFill flip="none" rotWithShape="1">
            <a:gsLst>
              <a:gs pos="53000">
                <a:srgbClr val="B5E0C6"/>
              </a:gs>
              <a:gs pos="75000">
                <a:srgbClr val="A3E7FF"/>
              </a:gs>
              <a:gs pos="18000">
                <a:schemeClr val="accent6">
                  <a:lumMod val="45000"/>
                  <a:lumOff val="55000"/>
                </a:schemeClr>
              </a:gs>
              <a:gs pos="100000">
                <a:srgbClr val="00B0F0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D6A10F-8A49-2364-892C-9853073D9ACC}"/>
              </a:ext>
            </a:extLst>
          </p:cNvPr>
          <p:cNvSpPr txBox="1"/>
          <p:nvPr/>
        </p:nvSpPr>
        <p:spPr>
          <a:xfrm>
            <a:off x="3320716" y="1138989"/>
            <a:ext cx="76841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 smtClean="0">
                <a:solidFill>
                  <a:srgbClr val="0070C0"/>
                </a:solidFill>
              </a:rPr>
              <a:t>Evolution </a:t>
            </a:r>
            <a:r>
              <a:rPr lang="fr-FR" sz="3600" b="1" dirty="0" smtClean="0">
                <a:solidFill>
                  <a:srgbClr val="0070C0"/>
                </a:solidFill>
              </a:rPr>
              <a:t>...Contributions du Public au 08/07/2026 </a:t>
            </a:r>
            <a:r>
              <a:rPr lang="fr-FR" sz="3600" b="1" dirty="0" smtClean="0">
                <a:solidFill>
                  <a:srgbClr val="0070C0"/>
                </a:solidFill>
              </a:rPr>
              <a:t>(8h00)</a:t>
            </a:r>
            <a:endParaRPr lang="fr-FR" sz="3600" b="1" dirty="0">
              <a:solidFill>
                <a:srgbClr val="0070C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15CE1D2-49CF-06EA-6DE0-159A297FC924}"/>
              </a:ext>
            </a:extLst>
          </p:cNvPr>
          <p:cNvSpPr txBox="1"/>
          <p:nvPr/>
        </p:nvSpPr>
        <p:spPr>
          <a:xfrm>
            <a:off x="0" y="6152967"/>
            <a:ext cx="1385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CE Giaroli Alain</a:t>
            </a:r>
          </a:p>
        </p:txBody>
      </p:sp>
      <p:sp>
        <p:nvSpPr>
          <p:cNvPr id="5" name="Rectangle 4"/>
          <p:cNvSpPr/>
          <p:nvPr/>
        </p:nvSpPr>
        <p:spPr>
          <a:xfrm>
            <a:off x="1616817" y="2459648"/>
            <a:ext cx="10408035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8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Site « Acceptables Avenirs » </a:t>
            </a:r>
            <a:r>
              <a:rPr lang="fr-FR" sz="2400" dirty="0">
                <a:hlinkClick r:id="rId2"/>
              </a:rPr>
              <a:t>https://www.lesmoulinsdemery-consultation.fr</a:t>
            </a:r>
            <a:endParaRPr lang="fr-FR" sz="24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800" i="1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Aspects </a:t>
            </a:r>
            <a:r>
              <a:rPr lang="fr-FR" sz="2800" i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comptables - orientation « favorable/défavorable » : 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r>
              <a:rPr lang="fr-FR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contributions (tous contributeurs « locaux » : du département de l’Oise ou proches du périmètre concerné par le projet) 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</a:t>
            </a: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défavorables au projet, </a:t>
            </a:r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fr-FR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favorables, </a:t>
            </a:r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fr-FR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sans </a:t>
            </a: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orientation </a:t>
            </a:r>
            <a:r>
              <a:rPr lang="fr-FR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70% </a:t>
            </a:r>
            <a:r>
              <a:rPr lang="fr-FR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défavorables)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</a:t>
            </a:r>
            <a:r>
              <a:rPr lang="fr-FR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8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contributions </a:t>
            </a:r>
            <a:r>
              <a:rPr lang="fr-FR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argumentées </a:t>
            </a:r>
            <a:r>
              <a:rPr lang="fr-FR" sz="28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dont </a:t>
            </a:r>
            <a:r>
              <a:rPr lang="fr-FR" sz="2800" b="1" u="sng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fr-FR" sz="28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ont fait l’objet d’une réponse du </a:t>
            </a:r>
            <a:r>
              <a:rPr lang="fr-FR" sz="2800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</a:t>
            </a:r>
            <a:endParaRPr lang="fr-FR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21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888BE-C1C4-AB35-360D-EE7801798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0280664-B98A-55EB-3E45-372EA4B2DD9F}"/>
              </a:ext>
            </a:extLst>
          </p:cNvPr>
          <p:cNvSpPr/>
          <p:nvPr/>
        </p:nvSpPr>
        <p:spPr>
          <a:xfrm>
            <a:off x="0" y="0"/>
            <a:ext cx="1296000" cy="6858000"/>
          </a:xfrm>
          <a:prstGeom prst="rect">
            <a:avLst/>
          </a:prstGeom>
          <a:gradFill flip="none" rotWithShape="1">
            <a:gsLst>
              <a:gs pos="53000">
                <a:srgbClr val="B5E0C6"/>
              </a:gs>
              <a:gs pos="75000">
                <a:srgbClr val="A3E7FF"/>
              </a:gs>
              <a:gs pos="18000">
                <a:schemeClr val="accent6">
                  <a:lumMod val="45000"/>
                  <a:lumOff val="55000"/>
                </a:schemeClr>
              </a:gs>
              <a:gs pos="100000">
                <a:srgbClr val="00B0F0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D6A10F-8A49-2364-892C-9853073D9ACC}"/>
              </a:ext>
            </a:extLst>
          </p:cNvPr>
          <p:cNvSpPr txBox="1"/>
          <p:nvPr/>
        </p:nvSpPr>
        <p:spPr>
          <a:xfrm>
            <a:off x="3320716" y="1138989"/>
            <a:ext cx="7684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>
                <a:solidFill>
                  <a:srgbClr val="0070C0"/>
                </a:solidFill>
              </a:rPr>
              <a:t>Merci pour votre attention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15CE1D2-49CF-06EA-6DE0-159A297FC924}"/>
              </a:ext>
            </a:extLst>
          </p:cNvPr>
          <p:cNvSpPr txBox="1"/>
          <p:nvPr/>
        </p:nvSpPr>
        <p:spPr>
          <a:xfrm>
            <a:off x="0" y="6152967"/>
            <a:ext cx="1385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/>
              <a:t>CE Giaroli Alain</a:t>
            </a:r>
          </a:p>
        </p:txBody>
      </p:sp>
    </p:spTree>
    <p:extLst>
      <p:ext uri="{BB962C8B-B14F-4D97-AF65-F5344CB8AC3E}">
        <p14:creationId xmlns:p14="http://schemas.microsoft.com/office/powerpoint/2010/main" val="75874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1227</Words>
  <Application>Microsoft Office PowerPoint</Application>
  <PresentationFormat>Grand écran</PresentationFormat>
  <Paragraphs>119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Courier New</vt:lpstr>
      <vt:lpstr>Symbol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ALAIN</dc:creator>
  <cp:lastModifiedBy>ALAIN</cp:lastModifiedBy>
  <cp:revision>39</cp:revision>
  <dcterms:created xsi:type="dcterms:W3CDTF">2026-04-11T17:24:14Z</dcterms:created>
  <dcterms:modified xsi:type="dcterms:W3CDTF">2026-07-08T07:26:13Z</dcterms:modified>
</cp:coreProperties>
</file>